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34"/>
  </p:notesMasterIdLst>
  <p:handoutMasterIdLst>
    <p:handoutMasterId r:id="rId35"/>
  </p:handoutMasterIdLst>
  <p:sldIdLst>
    <p:sldId id="258" r:id="rId2"/>
    <p:sldId id="264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97" r:id="rId29"/>
    <p:sldId id="298" r:id="rId30"/>
    <p:sldId id="299" r:id="rId31"/>
    <p:sldId id="300" r:id="rId32"/>
    <p:sldId id="267" r:id="rId33"/>
  </p:sldIdLst>
  <p:sldSz cx="9144000" cy="6858000" type="screen4x3"/>
  <p:notesSz cx="6858000" cy="9144000"/>
  <p:embeddedFontLst>
    <p:embeddedFont>
      <p:font typeface="Twinkl SemiBold" pitchFamily="2" charset="0"/>
      <p:bold r:id="rId36"/>
    </p:embeddedFont>
    <p:embeddedFont>
      <p:font typeface="Sassoon Infant Rg" panose="02000503030000020003" pitchFamily="50" charset="0"/>
      <p:regular r:id="rId37"/>
      <p:bold r:id="rId38"/>
    </p:embeddedFont>
    <p:embeddedFont>
      <p:font typeface="Twinkl" pitchFamily="2" charset="0"/>
      <p:regular r:id="rId39"/>
      <p:bold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DDFC"/>
    <a:srgbClr val="EEBCD9"/>
    <a:srgbClr val="CCCCFF"/>
    <a:srgbClr val="18A0DB"/>
    <a:srgbClr val="DE1E5A"/>
    <a:srgbClr val="BC0105"/>
    <a:srgbClr val="4DB1E3"/>
    <a:srgbClr val="80C1EB"/>
    <a:srgbClr val="FFFFFF"/>
    <a:srgbClr val="4AA1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9" autoAdjust="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468" y="114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7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43" Type="http://schemas.openxmlformats.org/officeDocument/2006/relationships/font" Target="fonts/font8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16/10/2019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16/10/2019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0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slide" Target="slide30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7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068709"/>
            <a:ext cx="73732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AU" altLang="en-US" sz="2800" dirty="0"/>
              <a:t>Well Done, You Got It Correct! </a:t>
            </a:r>
            <a:endParaRPr lang="en-GB" alt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75" y="2046288"/>
            <a:ext cx="2090738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667625" y="5713413"/>
            <a:ext cx="771525" cy="460375"/>
          </a:xfrm>
          <a:prstGeom prst="rect">
            <a:avLst/>
          </a:prstGeom>
          <a:solidFill>
            <a:srgbClr val="C0DE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chemeClr val="tx1"/>
                </a:solidFill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253171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181614"/>
            <a:ext cx="713064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GB" altLang="en-US" sz="2800" dirty="0"/>
              <a:t>Glass is made by…</a:t>
            </a:r>
          </a:p>
        </p:txBody>
      </p:sp>
      <p:sp>
        <p:nvSpPr>
          <p:cNvPr id="9" name="Rectangle 8">
            <a:hlinkClick r:id="rId2" action="ppaction://hlinksldjump"/>
          </p:cNvPr>
          <p:cNvSpPr/>
          <p:nvPr/>
        </p:nvSpPr>
        <p:spPr>
          <a:xfrm>
            <a:off x="1778467" y="2516372"/>
            <a:ext cx="6149130" cy="82244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Rectangle 14">
            <a:hlinkClick r:id="rId3" action="ppaction://hlinksldjump"/>
          </p:cNvPr>
          <p:cNvSpPr/>
          <p:nvPr/>
        </p:nvSpPr>
        <p:spPr>
          <a:xfrm>
            <a:off x="1778467" y="3481106"/>
            <a:ext cx="6149130" cy="82244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2290194" y="2591929"/>
            <a:ext cx="5444456" cy="587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Heating sand </a:t>
            </a:r>
          </a:p>
        </p:txBody>
      </p:sp>
      <p:sp>
        <p:nvSpPr>
          <p:cNvPr id="16" name="Rectangle 15">
            <a:hlinkClick r:id="rId3" action="ppaction://hlinksldjump"/>
          </p:cNvPr>
          <p:cNvSpPr/>
          <p:nvPr/>
        </p:nvSpPr>
        <p:spPr>
          <a:xfrm>
            <a:off x="2290194" y="3565052"/>
            <a:ext cx="5444456" cy="587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Mashing up wood from trees</a:t>
            </a:r>
          </a:p>
        </p:txBody>
      </p:sp>
      <p:sp>
        <p:nvSpPr>
          <p:cNvPr id="17" name="Rectangle 16">
            <a:hlinkClick r:id="rId3" action="ppaction://hlinksldjump"/>
          </p:cNvPr>
          <p:cNvSpPr/>
          <p:nvPr/>
        </p:nvSpPr>
        <p:spPr>
          <a:xfrm>
            <a:off x="1778467" y="4445840"/>
            <a:ext cx="6149130" cy="82244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" name="Rectangle 17">
            <a:hlinkClick r:id="rId3" action="ppaction://hlinksldjump"/>
          </p:cNvPr>
          <p:cNvSpPr/>
          <p:nvPr/>
        </p:nvSpPr>
        <p:spPr>
          <a:xfrm>
            <a:off x="2290194" y="4521397"/>
            <a:ext cx="5444456" cy="587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By weaving fibres together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19237" y="2242022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A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10848" y="3206756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B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10848" y="4163101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C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122" y="914400"/>
            <a:ext cx="7499758" cy="981512"/>
          </a:xfrm>
          <a:prstGeom prst="round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4508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068709"/>
            <a:ext cx="73732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AU" altLang="en-US" sz="2800" dirty="0"/>
              <a:t>Good Try, Give It Another Go!</a:t>
            </a:r>
            <a:endParaRPr lang="en-GB" altLang="en-US" sz="2800" dirty="0">
              <a:latin typeface="Twinkl SemiBold" pitchFamily="2" charset="0"/>
            </a:endParaRPr>
          </a:p>
        </p:txBody>
      </p:sp>
      <p:pic>
        <p:nvPicPr>
          <p:cNvPr id="12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63" y="1971675"/>
            <a:ext cx="22352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696913" y="5721350"/>
            <a:ext cx="863600" cy="4619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chemeClr val="tx1"/>
                </a:solidFill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359443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068709"/>
            <a:ext cx="73732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AU" altLang="en-US" sz="2800" dirty="0"/>
              <a:t>Well Done, You Got It Correct! </a:t>
            </a:r>
            <a:endParaRPr lang="en-GB" alt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75" y="2046288"/>
            <a:ext cx="2090738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667625" y="5713413"/>
            <a:ext cx="771525" cy="460375"/>
          </a:xfrm>
          <a:prstGeom prst="rect">
            <a:avLst/>
          </a:prstGeom>
          <a:solidFill>
            <a:srgbClr val="C0DE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1"/>
                </a:solidFill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1444922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181614"/>
            <a:ext cx="713064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GB" altLang="en-US" sz="2800" dirty="0"/>
              <a:t>Paper is made by…</a:t>
            </a:r>
          </a:p>
        </p:txBody>
      </p:sp>
      <p:sp>
        <p:nvSpPr>
          <p:cNvPr id="9" name="Rectangle 8">
            <a:hlinkClick r:id="rId2" action="ppaction://hlinksldjump"/>
          </p:cNvPr>
          <p:cNvSpPr/>
          <p:nvPr/>
        </p:nvSpPr>
        <p:spPr>
          <a:xfrm>
            <a:off x="1778467" y="2516372"/>
            <a:ext cx="6149130" cy="82244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Rectangle 14">
            <a:hlinkClick r:id="rId3" action="ppaction://hlinksldjump"/>
          </p:cNvPr>
          <p:cNvSpPr/>
          <p:nvPr/>
        </p:nvSpPr>
        <p:spPr>
          <a:xfrm>
            <a:off x="1778467" y="3481106"/>
            <a:ext cx="6149130" cy="82244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2290194" y="2591929"/>
            <a:ext cx="5444456" cy="587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Heating sand </a:t>
            </a:r>
          </a:p>
        </p:txBody>
      </p:sp>
      <p:sp>
        <p:nvSpPr>
          <p:cNvPr id="16" name="Rectangle 15">
            <a:hlinkClick r:id="rId3" action="ppaction://hlinksldjump"/>
          </p:cNvPr>
          <p:cNvSpPr/>
          <p:nvPr/>
        </p:nvSpPr>
        <p:spPr>
          <a:xfrm>
            <a:off x="2290194" y="3565052"/>
            <a:ext cx="5444456" cy="587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Mashing up wood from trees</a:t>
            </a:r>
          </a:p>
        </p:txBody>
      </p:sp>
      <p:sp>
        <p:nvSpPr>
          <p:cNvPr id="17" name="Rectangle 16">
            <a:hlinkClick r:id="rId2" action="ppaction://hlinksldjump"/>
          </p:cNvPr>
          <p:cNvSpPr/>
          <p:nvPr/>
        </p:nvSpPr>
        <p:spPr>
          <a:xfrm>
            <a:off x="1778467" y="4445840"/>
            <a:ext cx="6149130" cy="82244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" name="Rectangle 17">
            <a:hlinkClick r:id="rId2" action="ppaction://hlinksldjump"/>
          </p:cNvPr>
          <p:cNvSpPr/>
          <p:nvPr/>
        </p:nvSpPr>
        <p:spPr>
          <a:xfrm>
            <a:off x="2290194" y="4521397"/>
            <a:ext cx="5444456" cy="587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By weaving fibres together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19237" y="2233633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10848" y="3173200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B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10848" y="4163101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122" y="914400"/>
            <a:ext cx="7499758" cy="981512"/>
          </a:xfrm>
          <a:prstGeom prst="roundRect">
            <a:avLst/>
          </a:prstGeom>
          <a:noFill/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72250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068709"/>
            <a:ext cx="73732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AU" altLang="en-US" sz="2800" dirty="0"/>
              <a:t>Good Try, Give It Another Go!</a:t>
            </a:r>
            <a:endParaRPr lang="en-GB" altLang="en-US" sz="2800" dirty="0">
              <a:latin typeface="Twinkl SemiBold" pitchFamily="2" charset="0"/>
            </a:endParaRPr>
          </a:p>
        </p:txBody>
      </p:sp>
      <p:pic>
        <p:nvPicPr>
          <p:cNvPr id="12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63" y="1971675"/>
            <a:ext cx="22352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696913" y="5721350"/>
            <a:ext cx="863600" cy="4619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chemeClr val="tx1"/>
                </a:solidFill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512597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068709"/>
            <a:ext cx="73732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AU" altLang="en-US" sz="2800" dirty="0"/>
              <a:t>Well Done, You Got It Correct! </a:t>
            </a:r>
            <a:endParaRPr lang="en-GB" alt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75" y="2046288"/>
            <a:ext cx="2090738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667625" y="5713413"/>
            <a:ext cx="771525" cy="460375"/>
          </a:xfrm>
          <a:prstGeom prst="rect">
            <a:avLst/>
          </a:prstGeom>
          <a:solidFill>
            <a:srgbClr val="C0DE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1"/>
                </a:solidFill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2522196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181614"/>
            <a:ext cx="713064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GB" altLang="en-US" sz="2800" dirty="0"/>
              <a:t>Why is metal used to make nails?</a:t>
            </a:r>
          </a:p>
        </p:txBody>
      </p:sp>
      <p:sp>
        <p:nvSpPr>
          <p:cNvPr id="9" name="Rectangle 8">
            <a:hlinkClick r:id="rId2" action="ppaction://hlinksldjump"/>
          </p:cNvPr>
          <p:cNvSpPr/>
          <p:nvPr/>
        </p:nvSpPr>
        <p:spPr>
          <a:xfrm>
            <a:off x="1778467" y="2516372"/>
            <a:ext cx="6149130" cy="822447"/>
          </a:xfrm>
          <a:prstGeom prst="rect">
            <a:avLst/>
          </a:prstGeom>
          <a:solidFill>
            <a:srgbClr val="EEBC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Rectangle 14">
            <a:hlinkClick r:id="rId2" action="ppaction://hlinksldjump"/>
          </p:cNvPr>
          <p:cNvSpPr/>
          <p:nvPr/>
        </p:nvSpPr>
        <p:spPr>
          <a:xfrm>
            <a:off x="1778467" y="3481106"/>
            <a:ext cx="6149130" cy="822447"/>
          </a:xfrm>
          <a:prstGeom prst="rect">
            <a:avLst/>
          </a:prstGeom>
          <a:solidFill>
            <a:srgbClr val="EEBC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2290194" y="2591929"/>
            <a:ext cx="5444456" cy="587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Because it rusts</a:t>
            </a:r>
          </a:p>
        </p:txBody>
      </p:sp>
      <p:sp>
        <p:nvSpPr>
          <p:cNvPr id="16" name="Rectangle 15">
            <a:hlinkClick r:id="rId2" action="ppaction://hlinksldjump"/>
          </p:cNvPr>
          <p:cNvSpPr/>
          <p:nvPr/>
        </p:nvSpPr>
        <p:spPr>
          <a:xfrm>
            <a:off x="2290194" y="3565052"/>
            <a:ext cx="5444456" cy="587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Because it is shiny</a:t>
            </a:r>
          </a:p>
        </p:txBody>
      </p:sp>
      <p:sp>
        <p:nvSpPr>
          <p:cNvPr id="17" name="Rectangle 16">
            <a:hlinkClick r:id="rId3" action="ppaction://hlinksldjump"/>
          </p:cNvPr>
          <p:cNvSpPr/>
          <p:nvPr/>
        </p:nvSpPr>
        <p:spPr>
          <a:xfrm>
            <a:off x="1778467" y="4445840"/>
            <a:ext cx="6149130" cy="822447"/>
          </a:xfrm>
          <a:prstGeom prst="rect">
            <a:avLst/>
          </a:prstGeom>
          <a:solidFill>
            <a:srgbClr val="EEBC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" name="Rectangle 17">
            <a:hlinkClick r:id="rId3" action="ppaction://hlinksldjump"/>
          </p:cNvPr>
          <p:cNvSpPr/>
          <p:nvPr/>
        </p:nvSpPr>
        <p:spPr>
          <a:xfrm>
            <a:off x="2290194" y="4521397"/>
            <a:ext cx="5444456" cy="587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Because it does not bend easily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19237" y="2233633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rgbClr val="EEBCD9"/>
                </a:solidFill>
              </a:rPr>
              <a:t>A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10848" y="3173200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rgbClr val="EEBCD9"/>
                </a:solidFill>
              </a:rPr>
              <a:t>B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10848" y="4163101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rgbClr val="EEBCD9"/>
                </a:solidFill>
              </a:rPr>
              <a:t>C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122" y="914400"/>
            <a:ext cx="7499758" cy="981512"/>
          </a:xfrm>
          <a:prstGeom prst="roundRect">
            <a:avLst/>
          </a:prstGeom>
          <a:noFill/>
          <a:ln w="28575">
            <a:solidFill>
              <a:srgbClr val="EEB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6375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068709"/>
            <a:ext cx="73732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AU" altLang="en-US" sz="2800" dirty="0"/>
              <a:t>Good Try, Give It Another Go!</a:t>
            </a:r>
            <a:endParaRPr lang="en-GB" altLang="en-US" sz="2800" dirty="0">
              <a:latin typeface="Twinkl SemiBold" pitchFamily="2" charset="0"/>
            </a:endParaRPr>
          </a:p>
        </p:txBody>
      </p:sp>
      <p:pic>
        <p:nvPicPr>
          <p:cNvPr id="12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63" y="1971675"/>
            <a:ext cx="22352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696913" y="5721350"/>
            <a:ext cx="863600" cy="461963"/>
          </a:xfrm>
          <a:prstGeom prst="rect">
            <a:avLst/>
          </a:prstGeom>
          <a:solidFill>
            <a:srgbClr val="EEBCD9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chemeClr val="tx1"/>
                </a:solidFill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1423418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068709"/>
            <a:ext cx="73732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AU" altLang="en-US" sz="2800" dirty="0"/>
              <a:t>Well Done, You Got It Correct! </a:t>
            </a:r>
            <a:endParaRPr lang="en-GB" alt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75" y="2046288"/>
            <a:ext cx="2090738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667625" y="5713413"/>
            <a:ext cx="771525" cy="460375"/>
          </a:xfrm>
          <a:prstGeom prst="rect">
            <a:avLst/>
          </a:prstGeom>
          <a:solidFill>
            <a:srgbClr val="C0DE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chemeClr val="tx1"/>
                </a:solidFill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691334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181614"/>
            <a:ext cx="715580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altLang="en-US" sz="2800" dirty="0"/>
              <a:t>You wouldn't use a plastic towel because…</a:t>
            </a:r>
          </a:p>
        </p:txBody>
      </p:sp>
      <p:sp>
        <p:nvSpPr>
          <p:cNvPr id="9" name="Rectangle 8">
            <a:hlinkClick r:id="rId2" action="ppaction://hlinksldjump"/>
          </p:cNvPr>
          <p:cNvSpPr/>
          <p:nvPr/>
        </p:nvSpPr>
        <p:spPr>
          <a:xfrm>
            <a:off x="1778467" y="2516372"/>
            <a:ext cx="6149130" cy="822447"/>
          </a:xfrm>
          <a:prstGeom prst="rect">
            <a:avLst/>
          </a:prstGeom>
          <a:solidFill>
            <a:srgbClr val="EEBC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2290194" y="2568846"/>
            <a:ext cx="5444456" cy="6336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It would be too bendy</a:t>
            </a:r>
          </a:p>
        </p:txBody>
      </p:sp>
      <p:sp>
        <p:nvSpPr>
          <p:cNvPr id="15" name="Rectangle 14">
            <a:hlinkClick r:id="rId3" action="ppaction://hlinksldjump"/>
          </p:cNvPr>
          <p:cNvSpPr/>
          <p:nvPr/>
        </p:nvSpPr>
        <p:spPr>
          <a:xfrm>
            <a:off x="1778467" y="3481106"/>
            <a:ext cx="6149130" cy="822447"/>
          </a:xfrm>
          <a:prstGeom prst="rect">
            <a:avLst/>
          </a:prstGeom>
          <a:solidFill>
            <a:srgbClr val="EEBC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Rectangle 15">
            <a:hlinkClick r:id="rId3" action="ppaction://hlinksldjump"/>
          </p:cNvPr>
          <p:cNvSpPr/>
          <p:nvPr/>
        </p:nvSpPr>
        <p:spPr>
          <a:xfrm>
            <a:off x="2290194" y="3541969"/>
            <a:ext cx="5444456" cy="6336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It wouldn’t be absorbent</a:t>
            </a:r>
          </a:p>
        </p:txBody>
      </p:sp>
      <p:sp>
        <p:nvSpPr>
          <p:cNvPr id="17" name="Rectangle 16">
            <a:hlinkClick r:id="rId2" action="ppaction://hlinksldjump"/>
          </p:cNvPr>
          <p:cNvSpPr/>
          <p:nvPr/>
        </p:nvSpPr>
        <p:spPr>
          <a:xfrm>
            <a:off x="1778467" y="4445840"/>
            <a:ext cx="6149130" cy="822447"/>
          </a:xfrm>
          <a:prstGeom prst="rect">
            <a:avLst/>
          </a:prstGeom>
          <a:solidFill>
            <a:srgbClr val="EEBC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" name="Rectangle 17">
            <a:hlinkClick r:id="rId2" action="ppaction://hlinksldjump"/>
          </p:cNvPr>
          <p:cNvSpPr/>
          <p:nvPr/>
        </p:nvSpPr>
        <p:spPr>
          <a:xfrm>
            <a:off x="2290194" y="4506703"/>
            <a:ext cx="5444456" cy="6336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It wouldn’t conduct heat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19237" y="2242022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rgbClr val="EEBCD9"/>
                </a:solidFill>
              </a:rPr>
              <a:t>A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10848" y="3206756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rgbClr val="EEBCD9"/>
                </a:solidFill>
              </a:rPr>
              <a:t>B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10848" y="4163101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rgbClr val="EEBCD9"/>
                </a:solidFill>
              </a:rPr>
              <a:t>C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122" y="914400"/>
            <a:ext cx="7499758" cy="981512"/>
          </a:xfrm>
          <a:prstGeom prst="roundRect">
            <a:avLst/>
          </a:prstGeom>
          <a:noFill/>
          <a:ln w="28575">
            <a:solidFill>
              <a:srgbClr val="EEB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181614"/>
            <a:ext cx="713064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GB" altLang="en-US" sz="2800" dirty="0"/>
              <a:t>Why is wood used to make matches?</a:t>
            </a:r>
          </a:p>
        </p:txBody>
      </p:sp>
      <p:sp>
        <p:nvSpPr>
          <p:cNvPr id="9" name="Rectangle 8">
            <a:hlinkClick r:id="rId2" action="ppaction://hlinksldjump"/>
          </p:cNvPr>
          <p:cNvSpPr/>
          <p:nvPr/>
        </p:nvSpPr>
        <p:spPr>
          <a:xfrm>
            <a:off x="1778467" y="2516372"/>
            <a:ext cx="6149130" cy="822447"/>
          </a:xfrm>
          <a:prstGeom prst="rect">
            <a:avLst/>
          </a:prstGeom>
          <a:solidFill>
            <a:srgbClr val="AC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Rectangle 14">
            <a:hlinkClick r:id="rId2" action="ppaction://hlinksldjump"/>
          </p:cNvPr>
          <p:cNvSpPr/>
          <p:nvPr/>
        </p:nvSpPr>
        <p:spPr>
          <a:xfrm>
            <a:off x="1778467" y="3481106"/>
            <a:ext cx="6149130" cy="822447"/>
          </a:xfrm>
          <a:prstGeom prst="rect">
            <a:avLst/>
          </a:prstGeom>
          <a:solidFill>
            <a:srgbClr val="AC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2290194" y="2591929"/>
            <a:ext cx="5444456" cy="587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Because it floats</a:t>
            </a:r>
          </a:p>
        </p:txBody>
      </p:sp>
      <p:sp>
        <p:nvSpPr>
          <p:cNvPr id="16" name="Rectangle 15">
            <a:hlinkClick r:id="rId2" action="ppaction://hlinksldjump"/>
          </p:cNvPr>
          <p:cNvSpPr/>
          <p:nvPr/>
        </p:nvSpPr>
        <p:spPr>
          <a:xfrm>
            <a:off x="2290194" y="3541969"/>
            <a:ext cx="5444456" cy="6336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Because it rots</a:t>
            </a:r>
          </a:p>
        </p:txBody>
      </p:sp>
      <p:sp>
        <p:nvSpPr>
          <p:cNvPr id="17" name="Rectangle 16">
            <a:hlinkClick r:id="rId3" action="ppaction://hlinksldjump"/>
          </p:cNvPr>
          <p:cNvSpPr/>
          <p:nvPr/>
        </p:nvSpPr>
        <p:spPr>
          <a:xfrm>
            <a:off x="1778467" y="4445840"/>
            <a:ext cx="6149130" cy="822447"/>
          </a:xfrm>
          <a:prstGeom prst="rect">
            <a:avLst/>
          </a:prstGeom>
          <a:solidFill>
            <a:srgbClr val="AC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" name="Rectangle 17">
            <a:hlinkClick r:id="rId3" action="ppaction://hlinksldjump"/>
          </p:cNvPr>
          <p:cNvSpPr/>
          <p:nvPr/>
        </p:nvSpPr>
        <p:spPr>
          <a:xfrm>
            <a:off x="2290194" y="4498314"/>
            <a:ext cx="5444456" cy="6336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Because it burns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19237" y="2233633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rgbClr val="ACDDFC"/>
                </a:solidFill>
              </a:rPr>
              <a:t>A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10848" y="3173200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rgbClr val="ACDDFC"/>
                </a:solidFill>
              </a:rPr>
              <a:t>B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10848" y="4163101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rgbClr val="ACDDFC"/>
                </a:solidFill>
              </a:rPr>
              <a:t>C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122" y="914400"/>
            <a:ext cx="7499758" cy="981512"/>
          </a:xfrm>
          <a:prstGeom prst="roundRect">
            <a:avLst/>
          </a:prstGeom>
          <a:noFill/>
          <a:ln w="28575">
            <a:solidFill>
              <a:srgbClr val="ACDD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0664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068709"/>
            <a:ext cx="73732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AU" altLang="en-US" sz="2800" dirty="0"/>
              <a:t>Good Try, Give It Another Go!</a:t>
            </a:r>
            <a:endParaRPr lang="en-GB" altLang="en-US" sz="2800" dirty="0">
              <a:latin typeface="Twinkl SemiBold" pitchFamily="2" charset="0"/>
            </a:endParaRPr>
          </a:p>
        </p:txBody>
      </p:sp>
      <p:pic>
        <p:nvPicPr>
          <p:cNvPr id="12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63" y="1971675"/>
            <a:ext cx="22352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696913" y="5721350"/>
            <a:ext cx="863600" cy="461963"/>
          </a:xfrm>
          <a:prstGeom prst="rect">
            <a:avLst/>
          </a:prstGeom>
          <a:solidFill>
            <a:srgbClr val="ACDDFC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chemeClr val="tx1"/>
                </a:solidFill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6700528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068709"/>
            <a:ext cx="73732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AU" altLang="en-US" sz="2800" dirty="0"/>
              <a:t>Well Done, You Got It Correct! </a:t>
            </a:r>
            <a:endParaRPr lang="en-GB" alt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75" y="2046288"/>
            <a:ext cx="2090738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667625" y="5713413"/>
            <a:ext cx="771525" cy="460375"/>
          </a:xfrm>
          <a:prstGeom prst="rect">
            <a:avLst/>
          </a:prstGeom>
          <a:solidFill>
            <a:srgbClr val="C0DE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chemeClr val="tx1"/>
                </a:solidFill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3746584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974269"/>
            <a:ext cx="7130642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GB" altLang="en-US" sz="2800" dirty="0"/>
              <a:t>Why is rubber used to make </a:t>
            </a:r>
            <a:br>
              <a:rPr lang="en-GB" altLang="en-US" sz="2800" dirty="0"/>
            </a:br>
            <a:r>
              <a:rPr lang="en-GB" altLang="en-US" sz="2800" dirty="0"/>
              <a:t>wellington boots?</a:t>
            </a:r>
          </a:p>
        </p:txBody>
      </p:sp>
      <p:sp>
        <p:nvSpPr>
          <p:cNvPr id="9" name="Rectangle 8">
            <a:hlinkClick r:id="rId2" action="ppaction://hlinksldjump"/>
          </p:cNvPr>
          <p:cNvSpPr/>
          <p:nvPr/>
        </p:nvSpPr>
        <p:spPr>
          <a:xfrm>
            <a:off x="1778467" y="2516372"/>
            <a:ext cx="6149130" cy="82244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Rectangle 14">
            <a:hlinkClick r:id="rId2" action="ppaction://hlinksldjump"/>
          </p:cNvPr>
          <p:cNvSpPr/>
          <p:nvPr/>
        </p:nvSpPr>
        <p:spPr>
          <a:xfrm>
            <a:off x="1778467" y="3481106"/>
            <a:ext cx="6149130" cy="82244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2290194" y="2591929"/>
            <a:ext cx="5444456" cy="587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Because it floats</a:t>
            </a:r>
          </a:p>
        </p:txBody>
      </p:sp>
      <p:sp>
        <p:nvSpPr>
          <p:cNvPr id="16" name="Rectangle 15">
            <a:hlinkClick r:id="rId2" action="ppaction://hlinksldjump"/>
          </p:cNvPr>
          <p:cNvSpPr/>
          <p:nvPr/>
        </p:nvSpPr>
        <p:spPr>
          <a:xfrm>
            <a:off x="2290194" y="3541969"/>
            <a:ext cx="5444456" cy="6336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Because it opaque</a:t>
            </a:r>
          </a:p>
        </p:txBody>
      </p:sp>
      <p:sp>
        <p:nvSpPr>
          <p:cNvPr id="17" name="Rectangle 16">
            <a:hlinkClick r:id="rId3" action="ppaction://hlinksldjump"/>
          </p:cNvPr>
          <p:cNvSpPr/>
          <p:nvPr/>
        </p:nvSpPr>
        <p:spPr>
          <a:xfrm>
            <a:off x="1778467" y="4445840"/>
            <a:ext cx="6149130" cy="82244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" name="Rectangle 17">
            <a:hlinkClick r:id="rId3" action="ppaction://hlinksldjump"/>
          </p:cNvPr>
          <p:cNvSpPr/>
          <p:nvPr/>
        </p:nvSpPr>
        <p:spPr>
          <a:xfrm>
            <a:off x="2290194" y="4521397"/>
            <a:ext cx="5444456" cy="587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Because it is waterproof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19237" y="2174910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10848" y="3173200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B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10848" y="4121156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122" y="914400"/>
            <a:ext cx="7499758" cy="981512"/>
          </a:xfrm>
          <a:prstGeom prst="round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5872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068709"/>
            <a:ext cx="73732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AU" altLang="en-US" sz="2800" dirty="0"/>
              <a:t>Good Try, Give It Another Go!</a:t>
            </a:r>
            <a:endParaRPr lang="en-GB" altLang="en-US" sz="2800" dirty="0">
              <a:latin typeface="Twinkl SemiBold" pitchFamily="2" charset="0"/>
            </a:endParaRPr>
          </a:p>
        </p:txBody>
      </p:sp>
      <p:pic>
        <p:nvPicPr>
          <p:cNvPr id="12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63" y="1971675"/>
            <a:ext cx="22352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696913" y="5721350"/>
            <a:ext cx="863600" cy="4619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chemeClr val="tx1"/>
                </a:solidFill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17421489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068709"/>
            <a:ext cx="73732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AU" altLang="en-US" sz="2800" dirty="0"/>
              <a:t>Well Done, You Got It Correct! </a:t>
            </a:r>
            <a:endParaRPr lang="en-GB" alt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75" y="2046288"/>
            <a:ext cx="2090738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667625" y="5713413"/>
            <a:ext cx="771525" cy="460375"/>
          </a:xfrm>
          <a:prstGeom prst="rect">
            <a:avLst/>
          </a:prstGeom>
          <a:solidFill>
            <a:srgbClr val="C0DE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1"/>
                </a:solidFill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33202666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974269"/>
            <a:ext cx="7130642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GB" altLang="en-US" sz="2800" dirty="0"/>
              <a:t>You should stir very hot soup with </a:t>
            </a:r>
            <a:br>
              <a:rPr lang="en-GB" altLang="en-US" sz="2800" dirty="0"/>
            </a:br>
            <a:r>
              <a:rPr lang="en-GB" altLang="en-US" sz="2800" dirty="0"/>
              <a:t>a </a:t>
            </a:r>
            <a:r>
              <a:rPr lang="en-GB" altLang="en-US" sz="2800" u="sng" dirty="0"/>
              <a:t>          </a:t>
            </a:r>
            <a:r>
              <a:rPr lang="en-GB" altLang="en-US" sz="2800" dirty="0"/>
              <a:t> spoon.</a:t>
            </a:r>
          </a:p>
        </p:txBody>
      </p:sp>
      <p:sp>
        <p:nvSpPr>
          <p:cNvPr id="9" name="Rectangle 8">
            <a:hlinkClick r:id="rId2" action="ppaction://hlinksldjump"/>
          </p:cNvPr>
          <p:cNvSpPr/>
          <p:nvPr/>
        </p:nvSpPr>
        <p:spPr>
          <a:xfrm>
            <a:off x="1778467" y="2516372"/>
            <a:ext cx="6149130" cy="82244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Rectangle 14">
            <a:hlinkClick r:id="rId3" action="ppaction://hlinksldjump"/>
          </p:cNvPr>
          <p:cNvSpPr/>
          <p:nvPr/>
        </p:nvSpPr>
        <p:spPr>
          <a:xfrm>
            <a:off x="1778467" y="3481106"/>
            <a:ext cx="6149130" cy="82244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2290194" y="2591929"/>
            <a:ext cx="5444456" cy="587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Metal</a:t>
            </a:r>
          </a:p>
        </p:txBody>
      </p:sp>
      <p:sp>
        <p:nvSpPr>
          <p:cNvPr id="16" name="Rectangle 15">
            <a:hlinkClick r:id="rId3" action="ppaction://hlinksldjump"/>
          </p:cNvPr>
          <p:cNvSpPr/>
          <p:nvPr/>
        </p:nvSpPr>
        <p:spPr>
          <a:xfrm>
            <a:off x="2290194" y="3565052"/>
            <a:ext cx="5444456" cy="587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Wooden</a:t>
            </a:r>
          </a:p>
        </p:txBody>
      </p:sp>
      <p:sp>
        <p:nvSpPr>
          <p:cNvPr id="17" name="Rectangle 16">
            <a:hlinkClick r:id="rId2" action="ppaction://hlinksldjump"/>
          </p:cNvPr>
          <p:cNvSpPr/>
          <p:nvPr/>
        </p:nvSpPr>
        <p:spPr>
          <a:xfrm>
            <a:off x="1778467" y="4445840"/>
            <a:ext cx="6149130" cy="82244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" name="Rectangle 17">
            <a:hlinkClick r:id="rId2" action="ppaction://hlinksldjump"/>
          </p:cNvPr>
          <p:cNvSpPr/>
          <p:nvPr/>
        </p:nvSpPr>
        <p:spPr>
          <a:xfrm>
            <a:off x="2290194" y="4521397"/>
            <a:ext cx="5444456" cy="587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Paper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19237" y="2174910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A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10848" y="3173200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B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10848" y="4163101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C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122" y="914400"/>
            <a:ext cx="7499758" cy="981512"/>
          </a:xfrm>
          <a:prstGeom prst="round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8255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068709"/>
            <a:ext cx="73732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AU" altLang="en-US" sz="2800" dirty="0"/>
              <a:t>Good Try, Give It Another Go!</a:t>
            </a:r>
            <a:endParaRPr lang="en-GB" altLang="en-US" sz="2800" dirty="0">
              <a:latin typeface="Twinkl SemiBold" pitchFamily="2" charset="0"/>
            </a:endParaRPr>
          </a:p>
        </p:txBody>
      </p:sp>
      <p:pic>
        <p:nvPicPr>
          <p:cNvPr id="12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63" y="1971675"/>
            <a:ext cx="22352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696913" y="5721350"/>
            <a:ext cx="863600" cy="4619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chemeClr val="tx1"/>
                </a:solidFill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0050756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068709"/>
            <a:ext cx="73732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AU" altLang="en-US" sz="2800" dirty="0"/>
              <a:t>Well Done, You Got It Correct! </a:t>
            </a:r>
            <a:endParaRPr lang="en-GB" alt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75" y="2046288"/>
            <a:ext cx="2090738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667625" y="5713413"/>
            <a:ext cx="771525" cy="460375"/>
          </a:xfrm>
          <a:prstGeom prst="rect">
            <a:avLst/>
          </a:prstGeom>
          <a:solidFill>
            <a:srgbClr val="C0DE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chemeClr val="tx1"/>
                </a:solidFill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36894294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974269"/>
            <a:ext cx="7130642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GB" altLang="en-US" sz="2800" dirty="0"/>
              <a:t>Which material would make the </a:t>
            </a:r>
            <a:br>
              <a:rPr lang="en-GB" altLang="en-US" sz="2800" dirty="0"/>
            </a:br>
            <a:r>
              <a:rPr lang="en-GB" altLang="en-US" sz="2800" dirty="0"/>
              <a:t>best swimwear?</a:t>
            </a:r>
          </a:p>
        </p:txBody>
      </p:sp>
      <p:sp>
        <p:nvSpPr>
          <p:cNvPr id="9" name="Rectangle 8">
            <a:hlinkClick r:id="rId2" action="ppaction://hlinksldjump"/>
          </p:cNvPr>
          <p:cNvSpPr/>
          <p:nvPr/>
        </p:nvSpPr>
        <p:spPr>
          <a:xfrm>
            <a:off x="1778467" y="2516372"/>
            <a:ext cx="6149130" cy="82244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Rectangle 14">
            <a:hlinkClick r:id="rId3" action="ppaction://hlinksldjump"/>
          </p:cNvPr>
          <p:cNvSpPr/>
          <p:nvPr/>
        </p:nvSpPr>
        <p:spPr>
          <a:xfrm>
            <a:off x="1778467" y="3481106"/>
            <a:ext cx="6149130" cy="82244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2290194" y="2591929"/>
            <a:ext cx="5444456" cy="587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A stretchy and absorbent material</a:t>
            </a:r>
          </a:p>
        </p:txBody>
      </p:sp>
      <p:sp>
        <p:nvSpPr>
          <p:cNvPr id="16" name="Rectangle 15">
            <a:hlinkClick r:id="rId3" action="ppaction://hlinksldjump"/>
          </p:cNvPr>
          <p:cNvSpPr/>
          <p:nvPr/>
        </p:nvSpPr>
        <p:spPr>
          <a:xfrm>
            <a:off x="2290194" y="3565052"/>
            <a:ext cx="5444456" cy="587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A stretchy, non-absorbent material</a:t>
            </a:r>
          </a:p>
        </p:txBody>
      </p:sp>
      <p:sp>
        <p:nvSpPr>
          <p:cNvPr id="17" name="Rectangle 16">
            <a:hlinkClick r:id="rId2" action="ppaction://hlinksldjump"/>
          </p:cNvPr>
          <p:cNvSpPr/>
          <p:nvPr/>
        </p:nvSpPr>
        <p:spPr>
          <a:xfrm>
            <a:off x="1778467" y="4445840"/>
            <a:ext cx="6149130" cy="82244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Rectangle 17">
            <a:hlinkClick r:id="rId2" action="ppaction://hlinksldjump"/>
          </p:cNvPr>
          <p:cNvSpPr/>
          <p:nvPr/>
        </p:nvSpPr>
        <p:spPr>
          <a:xfrm>
            <a:off x="2290194" y="4521397"/>
            <a:ext cx="5444456" cy="587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A non-absorbent, non-stretch material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19237" y="2174910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10848" y="3189978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B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10848" y="4163101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122" y="914400"/>
            <a:ext cx="7499758" cy="981512"/>
          </a:xfrm>
          <a:prstGeom prst="roundRect">
            <a:avLst/>
          </a:prstGeom>
          <a:noFill/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935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068709"/>
            <a:ext cx="73732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AU" altLang="en-US" sz="2800" dirty="0"/>
              <a:t>Good Try, Give It Another Go!</a:t>
            </a:r>
            <a:endParaRPr lang="en-GB" altLang="en-US" sz="2800" dirty="0">
              <a:latin typeface="Twinkl SemiBold" pitchFamily="2" charset="0"/>
            </a:endParaRPr>
          </a:p>
        </p:txBody>
      </p:sp>
      <p:pic>
        <p:nvPicPr>
          <p:cNvPr id="12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63" y="1971675"/>
            <a:ext cx="22352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696913" y="5721350"/>
            <a:ext cx="863600" cy="461963"/>
          </a:xfrm>
          <a:prstGeom prst="rect">
            <a:avLst/>
          </a:prstGeom>
          <a:solidFill>
            <a:srgbClr val="EEBCD9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chemeClr val="tx1"/>
                </a:solidFill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2524620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068709"/>
            <a:ext cx="73732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AU" altLang="en-US" sz="2800" dirty="0"/>
              <a:t>Good Try, Give It Another Go!</a:t>
            </a:r>
            <a:endParaRPr lang="en-GB" altLang="en-US" sz="2800" dirty="0">
              <a:latin typeface="Twinkl SemiBold" pitchFamily="2" charset="0"/>
            </a:endParaRPr>
          </a:p>
        </p:txBody>
      </p:sp>
      <p:pic>
        <p:nvPicPr>
          <p:cNvPr id="12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63" y="1971675"/>
            <a:ext cx="22352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696913" y="5721350"/>
            <a:ext cx="863600" cy="4619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chemeClr val="tx1"/>
                </a:solidFill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9726581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068709"/>
            <a:ext cx="73732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AU" altLang="en-US" sz="2800" dirty="0"/>
              <a:t>Well Done, You Got It Correct! </a:t>
            </a:r>
            <a:endParaRPr lang="en-GB" alt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75" y="2046288"/>
            <a:ext cx="2090738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667625" y="5713413"/>
            <a:ext cx="771525" cy="460375"/>
          </a:xfrm>
          <a:prstGeom prst="rect">
            <a:avLst/>
          </a:prstGeom>
          <a:solidFill>
            <a:srgbClr val="C0DE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chemeClr val="tx1"/>
                </a:solidFill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1923175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068709"/>
            <a:ext cx="73732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AU" altLang="en-US" sz="2800" dirty="0"/>
              <a:t>Well Done, You Got It Correct! </a:t>
            </a:r>
            <a:endParaRPr lang="en-GB" alt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75" y="2046288"/>
            <a:ext cx="2090738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667625" y="5713413"/>
            <a:ext cx="771525" cy="460375"/>
          </a:xfrm>
          <a:prstGeom prst="rect">
            <a:avLst/>
          </a:prstGeom>
          <a:solidFill>
            <a:srgbClr val="C0DE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1"/>
                </a:solidFill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1581590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181614"/>
            <a:ext cx="712225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GB" altLang="en-US" sz="2800" dirty="0"/>
              <a:t>You wouldn't sit on a glass chair because…</a:t>
            </a:r>
          </a:p>
        </p:txBody>
      </p:sp>
      <p:sp>
        <p:nvSpPr>
          <p:cNvPr id="9" name="Rectangle 8">
            <a:hlinkClick r:id="rId2" action="ppaction://hlinksldjump"/>
          </p:cNvPr>
          <p:cNvSpPr/>
          <p:nvPr/>
        </p:nvSpPr>
        <p:spPr>
          <a:xfrm>
            <a:off x="1778467" y="2516372"/>
            <a:ext cx="6149130" cy="822447"/>
          </a:xfrm>
          <a:prstGeom prst="rect">
            <a:avLst/>
          </a:prstGeom>
          <a:solidFill>
            <a:srgbClr val="AC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Rectangle 14">
            <a:hlinkClick r:id="rId3" action="ppaction://hlinksldjump"/>
          </p:cNvPr>
          <p:cNvSpPr/>
          <p:nvPr/>
        </p:nvSpPr>
        <p:spPr>
          <a:xfrm>
            <a:off x="1778467" y="3481106"/>
            <a:ext cx="6149130" cy="822447"/>
          </a:xfrm>
          <a:prstGeom prst="rect">
            <a:avLst/>
          </a:prstGeom>
          <a:solidFill>
            <a:srgbClr val="AC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2290194" y="2591929"/>
            <a:ext cx="5444456" cy="587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It might shatter</a:t>
            </a:r>
          </a:p>
        </p:txBody>
      </p:sp>
      <p:sp>
        <p:nvSpPr>
          <p:cNvPr id="16" name="Rectangle 15">
            <a:hlinkClick r:id="rId3" action="ppaction://hlinksldjump"/>
          </p:cNvPr>
          <p:cNvSpPr/>
          <p:nvPr/>
        </p:nvSpPr>
        <p:spPr>
          <a:xfrm>
            <a:off x="2290194" y="3541969"/>
            <a:ext cx="5444456" cy="6336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It would be transparent</a:t>
            </a:r>
          </a:p>
        </p:txBody>
      </p:sp>
      <p:sp>
        <p:nvSpPr>
          <p:cNvPr id="17" name="Rectangle 16">
            <a:hlinkClick r:id="rId3" action="ppaction://hlinksldjump"/>
          </p:cNvPr>
          <p:cNvSpPr/>
          <p:nvPr/>
        </p:nvSpPr>
        <p:spPr>
          <a:xfrm>
            <a:off x="1778467" y="4445840"/>
            <a:ext cx="6149130" cy="822447"/>
          </a:xfrm>
          <a:prstGeom prst="rect">
            <a:avLst/>
          </a:prstGeom>
          <a:solidFill>
            <a:srgbClr val="AC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" name="Rectangle 17">
            <a:hlinkClick r:id="rId3" action="ppaction://hlinksldjump"/>
          </p:cNvPr>
          <p:cNvSpPr/>
          <p:nvPr/>
        </p:nvSpPr>
        <p:spPr>
          <a:xfrm>
            <a:off x="2290194" y="4529786"/>
            <a:ext cx="5444456" cy="587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It wouldn’t be absorbent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19237" y="2242022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rgbClr val="ACDDFC"/>
                </a:solidFill>
              </a:rPr>
              <a:t>A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10848" y="3206756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rgbClr val="ACDDFC"/>
                </a:solidFill>
              </a:rPr>
              <a:t>B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10848" y="4163101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rgbClr val="ACDDFC"/>
                </a:solidFill>
              </a:rPr>
              <a:t>C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122" y="914400"/>
            <a:ext cx="7499758" cy="981512"/>
          </a:xfrm>
          <a:prstGeom prst="roundRect">
            <a:avLst/>
          </a:prstGeom>
          <a:noFill/>
          <a:ln w="28575">
            <a:solidFill>
              <a:srgbClr val="ACDD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1947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068709"/>
            <a:ext cx="73732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AU" altLang="en-US" sz="2800" dirty="0"/>
              <a:t>Good Try, Give It Another Go!</a:t>
            </a:r>
            <a:endParaRPr lang="en-GB" altLang="en-US" sz="2800" dirty="0">
              <a:latin typeface="Twinkl SemiBold" pitchFamily="2" charset="0"/>
            </a:endParaRPr>
          </a:p>
        </p:txBody>
      </p:sp>
      <p:pic>
        <p:nvPicPr>
          <p:cNvPr id="12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63" y="1971675"/>
            <a:ext cx="22352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696913" y="5721350"/>
            <a:ext cx="863600" cy="461963"/>
          </a:xfrm>
          <a:prstGeom prst="rect">
            <a:avLst/>
          </a:prstGeom>
          <a:solidFill>
            <a:srgbClr val="ACDDFC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chemeClr val="tx1"/>
                </a:solidFill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681208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068709"/>
            <a:ext cx="73732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AU" altLang="en-US" sz="2800" dirty="0"/>
              <a:t>Well Done, You Got It Correct! </a:t>
            </a:r>
            <a:endParaRPr lang="en-GB" alt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75" y="2046288"/>
            <a:ext cx="2090738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667625" y="5713413"/>
            <a:ext cx="771525" cy="460375"/>
          </a:xfrm>
          <a:prstGeom prst="rect">
            <a:avLst/>
          </a:prstGeom>
          <a:solidFill>
            <a:srgbClr val="C0DE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chemeClr val="tx1"/>
                </a:solidFill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4142769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181614"/>
            <a:ext cx="713064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GB" altLang="en-US" sz="2800" dirty="0"/>
              <a:t>Metals come from…</a:t>
            </a:r>
          </a:p>
        </p:txBody>
      </p:sp>
      <p:sp>
        <p:nvSpPr>
          <p:cNvPr id="9" name="Rectangle 8">
            <a:hlinkClick r:id="rId2" action="ppaction://hlinksldjump"/>
          </p:cNvPr>
          <p:cNvSpPr/>
          <p:nvPr/>
        </p:nvSpPr>
        <p:spPr>
          <a:xfrm>
            <a:off x="1778467" y="2516372"/>
            <a:ext cx="6149130" cy="82244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Rectangle 14">
            <a:hlinkClick r:id="rId3" action="ppaction://hlinksldjump"/>
          </p:cNvPr>
          <p:cNvSpPr/>
          <p:nvPr/>
        </p:nvSpPr>
        <p:spPr>
          <a:xfrm>
            <a:off x="1778467" y="3481106"/>
            <a:ext cx="6149130" cy="82244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2290194" y="2591929"/>
            <a:ext cx="5444456" cy="587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Rocks called ores</a:t>
            </a:r>
          </a:p>
        </p:txBody>
      </p:sp>
      <p:sp>
        <p:nvSpPr>
          <p:cNvPr id="16" name="Rectangle 15">
            <a:hlinkClick r:id="rId3" action="ppaction://hlinksldjump"/>
          </p:cNvPr>
          <p:cNvSpPr/>
          <p:nvPr/>
        </p:nvSpPr>
        <p:spPr>
          <a:xfrm>
            <a:off x="2290194" y="3565052"/>
            <a:ext cx="5444456" cy="587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From fibres woven together</a:t>
            </a:r>
          </a:p>
        </p:txBody>
      </p:sp>
      <p:sp>
        <p:nvSpPr>
          <p:cNvPr id="17" name="Rectangle 16">
            <a:hlinkClick r:id="rId3" action="ppaction://hlinksldjump"/>
          </p:cNvPr>
          <p:cNvSpPr/>
          <p:nvPr/>
        </p:nvSpPr>
        <p:spPr>
          <a:xfrm>
            <a:off x="1778467" y="4445840"/>
            <a:ext cx="6149130" cy="82244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" name="Rectangle 17">
            <a:hlinkClick r:id="rId3" action="ppaction://hlinksldjump"/>
          </p:cNvPr>
          <p:cNvSpPr/>
          <p:nvPr/>
        </p:nvSpPr>
        <p:spPr>
          <a:xfrm>
            <a:off x="2290194" y="4529786"/>
            <a:ext cx="5444456" cy="587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From trees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19237" y="2242022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10848" y="3206756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B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10848" y="4163101"/>
            <a:ext cx="704033" cy="1202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4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122" y="914400"/>
            <a:ext cx="7499758" cy="981512"/>
          </a:xfrm>
          <a:prstGeom prst="round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030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068" y="1068709"/>
            <a:ext cx="73732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AU" altLang="en-US" sz="2800" dirty="0"/>
              <a:t>Good Try, Give It Another Go!</a:t>
            </a:r>
            <a:endParaRPr lang="en-GB" altLang="en-US" sz="2800" dirty="0">
              <a:latin typeface="Twinkl SemiBold" pitchFamily="2" charset="0"/>
            </a:endParaRPr>
          </a:p>
        </p:txBody>
      </p:sp>
      <p:pic>
        <p:nvPicPr>
          <p:cNvPr id="12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63" y="1971675"/>
            <a:ext cx="22352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696913" y="5721350"/>
            <a:ext cx="863600" cy="4619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chemeClr val="tx1"/>
                </a:solidFill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0361004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Guidance.pptx" id="{180D27B9-5640-447B-B5C0-DD73573B2821}" vid="{310EF2B5-F8B8-4941-8818-76ED4D5D30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334</TotalTime>
  <Words>380</Words>
  <Application>Microsoft Office PowerPoint</Application>
  <PresentationFormat>On-screen Show (4:3)</PresentationFormat>
  <Paragraphs>110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Twinkl SemiBold</vt:lpstr>
      <vt:lpstr>Sassoon Infant Rg</vt:lpstr>
      <vt:lpstr>Twinkl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Federica Zanusso</dc:creator>
  <cp:lastModifiedBy>Federica Zanusso</cp:lastModifiedBy>
  <cp:revision>29</cp:revision>
  <dcterms:created xsi:type="dcterms:W3CDTF">2019-06-04T01:46:54Z</dcterms:created>
  <dcterms:modified xsi:type="dcterms:W3CDTF">2019-10-15T23:47:34Z</dcterms:modified>
</cp:coreProperties>
</file>